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6" r:id="rId2"/>
    <p:sldId id="258" r:id="rId3"/>
    <p:sldId id="257"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7D246B-6713-4114-93E5-CC66B4D42DBD}" v="428" dt="2024-01-09T11:59:44.899"/>
    <p1510:client id="{6DBAC99B-C1F2-4C58-A641-03609D2E1385}" v="231" dt="2024-01-09T10:45:02.2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B6D880A-81DB-4367-A4E8-0E3E35BDB91F}"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3737226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6D880A-81DB-4367-A4E8-0E3E35BDB91F}"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191078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6D880A-81DB-4367-A4E8-0E3E35BDB91F}"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275536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6D880A-81DB-4367-A4E8-0E3E35BDB91F}"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219761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6D880A-81DB-4367-A4E8-0E3E35BDB91F}" type="datetimeFigureOut">
              <a:rPr lang="en-IN" smtClean="0"/>
              <a:t>13-01-2024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79900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6D880A-81DB-4367-A4E8-0E3E35BDB91F}"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4030449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6D880A-81DB-4367-A4E8-0E3E35BDB91F}" type="datetimeFigureOut">
              <a:rPr lang="en-IN" smtClean="0"/>
              <a:t>13-01-2024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307870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6D880A-81DB-4367-A4E8-0E3E35BDB91F}" type="datetimeFigureOut">
              <a:rPr lang="en-IN" smtClean="0"/>
              <a:t>13-01-2024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82332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6D880A-81DB-4367-A4E8-0E3E35BDB91F}" type="datetimeFigureOut">
              <a:rPr lang="en-IN" smtClean="0"/>
              <a:t>13-01-2024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3070717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6D880A-81DB-4367-A4E8-0E3E35BDB91F}"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122681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6D880A-81DB-4367-A4E8-0E3E35BDB91F}" type="datetimeFigureOut">
              <a:rPr lang="en-IN" smtClean="0"/>
              <a:t>13-01-2024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082FC8-0528-4FF1-99A2-026BC3E7047B}" type="slidenum">
              <a:rPr lang="en-IN" smtClean="0"/>
              <a:t>‹#›</a:t>
            </a:fld>
            <a:endParaRPr lang="en-IN"/>
          </a:p>
        </p:txBody>
      </p:sp>
    </p:spTree>
    <p:extLst>
      <p:ext uri="{BB962C8B-B14F-4D97-AF65-F5344CB8AC3E}">
        <p14:creationId xmlns:p14="http://schemas.microsoft.com/office/powerpoint/2010/main" val="244799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D880A-81DB-4367-A4E8-0E3E35BDB91F}" type="datetimeFigureOut">
              <a:rPr lang="en-IN" smtClean="0"/>
              <a:t>13-01-2024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82FC8-0528-4FF1-99A2-026BC3E7047B}" type="slidenum">
              <a:rPr lang="en-IN" smtClean="0"/>
              <a:t>‹#›</a:t>
            </a:fld>
            <a:endParaRPr lang="en-IN"/>
          </a:p>
        </p:txBody>
      </p:sp>
    </p:spTree>
    <p:extLst>
      <p:ext uri="{BB962C8B-B14F-4D97-AF65-F5344CB8AC3E}">
        <p14:creationId xmlns:p14="http://schemas.microsoft.com/office/powerpoint/2010/main" val="25298871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omedesigner8.blogspot.com/2015/07/architectural-terms.html"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64940"/>
            <a:ext cx="12192000" cy="6922939"/>
          </a:xfrm>
          <a:prstGeom prst="rect">
            <a:avLst/>
          </a:prstGeom>
          <a:effectLst>
            <a:glow rad="25400">
              <a:schemeClr val="accent1">
                <a:alpha val="40000"/>
              </a:schemeClr>
            </a:glow>
            <a:reflection stA="45000" endPos="65000" dist="50800" dir="5400000" sy="-100000" algn="bl" rotWithShape="0"/>
          </a:effectLst>
        </p:spPr>
      </p:pic>
      <p:sp>
        <p:nvSpPr>
          <p:cNvPr id="6" name="Title 1">
            <a:extLst>
              <a:ext uri="{FF2B5EF4-FFF2-40B4-BE49-F238E27FC236}">
                <a16:creationId xmlns:a16="http://schemas.microsoft.com/office/drawing/2014/main" id="{A7FDC254-7AF8-45AB-A40F-84D29CB51650}"/>
              </a:ext>
            </a:extLst>
          </p:cNvPr>
          <p:cNvSpPr>
            <a:spLocks noGrp="1"/>
          </p:cNvSpPr>
          <p:nvPr>
            <p:ph type="title"/>
          </p:nvPr>
        </p:nvSpPr>
        <p:spPr>
          <a:xfrm>
            <a:off x="6680921" y="943842"/>
            <a:ext cx="4721369" cy="2452687"/>
          </a:xfrm>
          <a:effectLst>
            <a:glow rad="127000">
              <a:schemeClr val="accent1">
                <a:lumMod val="60000"/>
                <a:lumOff val="40000"/>
              </a:schemeClr>
            </a:glow>
          </a:effectLst>
        </p:spPr>
        <p:txBody>
          <a:bodyPr anchor="ctr">
            <a:normAutofit/>
          </a:bodyPr>
          <a:lstStyle/>
          <a:p>
            <a:r>
              <a:rPr lang="en-US" sz="5000" b="1" dirty="0" smtClean="0">
                <a:latin typeface="Book Antiqua" panose="02040602050305030304" pitchFamily="18" charset="0"/>
                <a:cs typeface="Angsana New"/>
              </a:rPr>
              <a:t>ADVENTURE WORKS</a:t>
            </a:r>
            <a:br>
              <a:rPr lang="en-US" sz="5000" b="1" dirty="0" smtClean="0">
                <a:latin typeface="Book Antiqua" panose="02040602050305030304" pitchFamily="18" charset="0"/>
                <a:cs typeface="Angsana New"/>
              </a:rPr>
            </a:br>
            <a:r>
              <a:rPr lang="en-US" sz="5000" b="1" dirty="0" smtClean="0">
                <a:latin typeface="Book Antiqua" panose="02040602050305030304" pitchFamily="18" charset="0"/>
                <a:cs typeface="Angsana New"/>
              </a:rPr>
              <a:t>CYCLES</a:t>
            </a:r>
            <a:endParaRPr lang="en-IN" sz="5000" b="1" dirty="0">
              <a:latin typeface="Book Antiqua" panose="02040602050305030304" pitchFamily="18" charset="0"/>
              <a:cs typeface="Angsana New"/>
            </a:endParaRPr>
          </a:p>
        </p:txBody>
      </p:sp>
    </p:spTree>
    <p:extLst>
      <p:ext uri="{BB962C8B-B14F-4D97-AF65-F5344CB8AC3E}">
        <p14:creationId xmlns:p14="http://schemas.microsoft.com/office/powerpoint/2010/main" val="174200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603A6265-E10C-4B85-9C20-E75FCAF9CC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 y="-280490"/>
            <a:ext cx="12191999" cy="7138490"/>
          </a:xfrm>
          <a:prstGeom prst="rect">
            <a:avLst/>
          </a:prstGeom>
        </p:spPr>
      </p:pic>
      <p:pic>
        <p:nvPicPr>
          <p:cNvPr id="10" name="Picture 9"/>
          <p:cNvPicPr>
            <a:picLocks noChangeAspect="1"/>
          </p:cNvPicPr>
          <p:nvPr/>
        </p:nvPicPr>
        <p:blipFill>
          <a:blip r:embed="rId3"/>
          <a:stretch>
            <a:fillRect/>
          </a:stretch>
        </p:blipFill>
        <p:spPr>
          <a:xfrm>
            <a:off x="5410196" y="365691"/>
            <a:ext cx="5718544" cy="1554615"/>
          </a:xfrm>
          <a:prstGeom prst="rect">
            <a:avLst/>
          </a:prstGeom>
        </p:spPr>
      </p:pic>
      <p:pic>
        <p:nvPicPr>
          <p:cNvPr id="12" name="Picture 11"/>
          <p:cNvPicPr>
            <a:picLocks noChangeAspect="1"/>
          </p:cNvPicPr>
          <p:nvPr/>
        </p:nvPicPr>
        <p:blipFill>
          <a:blip r:embed="rId4"/>
          <a:stretch>
            <a:fillRect/>
          </a:stretch>
        </p:blipFill>
        <p:spPr>
          <a:xfrm>
            <a:off x="8443913" y="5705460"/>
            <a:ext cx="3131949" cy="1036410"/>
          </a:xfrm>
          <a:prstGeom prst="rect">
            <a:avLst/>
          </a:prstGeom>
        </p:spPr>
      </p:pic>
      <p:sp>
        <p:nvSpPr>
          <p:cNvPr id="14" name="TextBox 13"/>
          <p:cNvSpPr txBox="1"/>
          <p:nvPr/>
        </p:nvSpPr>
        <p:spPr>
          <a:xfrm>
            <a:off x="5786764" y="1803678"/>
            <a:ext cx="5657524" cy="3323987"/>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b="1" dirty="0" smtClean="0">
                <a:latin typeface="Book Antiqua" panose="02040602050305030304" pitchFamily="18" charset="0"/>
              </a:rPr>
              <a:t>ABOUT COMPANY</a:t>
            </a:r>
          </a:p>
          <a:p>
            <a:pPr marL="285750" indent="-285750">
              <a:lnSpc>
                <a:spcPct val="150000"/>
              </a:lnSpc>
              <a:buFont typeface="Wingdings" panose="05000000000000000000" pitchFamily="2" charset="2"/>
              <a:buChar char="v"/>
            </a:pPr>
            <a:r>
              <a:rPr lang="en-US" sz="2000" b="1" dirty="0" smtClean="0">
                <a:latin typeface="Book Antiqua" panose="02040602050305030304" pitchFamily="18" charset="0"/>
              </a:rPr>
              <a:t>BUSINESS GOALS</a:t>
            </a:r>
          </a:p>
          <a:p>
            <a:pPr marL="285750" indent="-285750">
              <a:lnSpc>
                <a:spcPct val="150000"/>
              </a:lnSpc>
              <a:buFont typeface="Wingdings" panose="05000000000000000000" pitchFamily="2" charset="2"/>
              <a:buChar char="v"/>
            </a:pPr>
            <a:r>
              <a:rPr lang="en-US" sz="2000" b="1" dirty="0" smtClean="0">
                <a:latin typeface="Book Antiqua" panose="02040602050305030304" pitchFamily="18" charset="0"/>
              </a:rPr>
              <a:t>DATA MODELS</a:t>
            </a:r>
          </a:p>
          <a:p>
            <a:pPr marL="285750" indent="-285750">
              <a:lnSpc>
                <a:spcPct val="150000"/>
              </a:lnSpc>
              <a:buFont typeface="Wingdings" panose="05000000000000000000" pitchFamily="2" charset="2"/>
              <a:buChar char="v"/>
            </a:pPr>
            <a:r>
              <a:rPr lang="en-US" sz="2000" b="1" dirty="0" smtClean="0">
                <a:latin typeface="Book Antiqua" panose="02040602050305030304" pitchFamily="18" charset="0"/>
              </a:rPr>
              <a:t>DASHBOARD OVERVIEW</a:t>
            </a:r>
          </a:p>
          <a:p>
            <a:pPr marL="285750" indent="-285750">
              <a:lnSpc>
                <a:spcPct val="150000"/>
              </a:lnSpc>
              <a:buFont typeface="Wingdings" panose="05000000000000000000" pitchFamily="2" charset="2"/>
              <a:buChar char="v"/>
            </a:pPr>
            <a:r>
              <a:rPr lang="en-US" sz="2000" b="1" dirty="0" smtClean="0">
                <a:latin typeface="Book Antiqua" panose="02040602050305030304" pitchFamily="18" charset="0"/>
              </a:rPr>
              <a:t>CONCLUSION</a:t>
            </a:r>
          </a:p>
          <a:p>
            <a:endParaRPr lang="en-US" sz="2000" dirty="0" smtClean="0">
              <a:latin typeface="Book Antiqua" panose="02040602050305030304" pitchFamily="18" charset="0"/>
            </a:endParaRPr>
          </a:p>
          <a:p>
            <a:endParaRPr lang="en-US" sz="2000" dirty="0" smtClean="0">
              <a:latin typeface="Book Antiqua" panose="02040602050305030304" pitchFamily="18" charset="0"/>
            </a:endParaRPr>
          </a:p>
          <a:p>
            <a:endParaRPr lang="en-IN" sz="2000" dirty="0">
              <a:latin typeface="Book Antiqua" panose="02040602050305030304" pitchFamily="18" charset="0"/>
            </a:endParaRPr>
          </a:p>
        </p:txBody>
      </p:sp>
    </p:spTree>
    <p:extLst>
      <p:ext uri="{BB962C8B-B14F-4D97-AF65-F5344CB8AC3E}">
        <p14:creationId xmlns:p14="http://schemas.microsoft.com/office/powerpoint/2010/main" val="399813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C254-7AF8-45AB-A40F-84D29CB51650}"/>
              </a:ext>
            </a:extLst>
          </p:cNvPr>
          <p:cNvSpPr>
            <a:spLocks noGrp="1"/>
          </p:cNvSpPr>
          <p:nvPr>
            <p:ph type="title"/>
          </p:nvPr>
        </p:nvSpPr>
        <p:spPr>
          <a:xfrm>
            <a:off x="100013" y="3752849"/>
            <a:ext cx="3954916" cy="2452687"/>
          </a:xfrm>
        </p:spPr>
        <p:txBody>
          <a:bodyPr anchor="ctr">
            <a:normAutofit/>
          </a:bodyPr>
          <a:lstStyle/>
          <a:p>
            <a:r>
              <a:rPr lang="en-IN" sz="5000" b="1" dirty="0" smtClean="0">
                <a:solidFill>
                  <a:schemeClr val="tx2"/>
                </a:solidFill>
                <a:latin typeface="Angsana New"/>
                <a:cs typeface="Angsana New"/>
              </a:rPr>
              <a:t>ABOUT COMPANY</a:t>
            </a:r>
            <a:endParaRPr lang="en-IN" sz="5000" b="1" dirty="0">
              <a:solidFill>
                <a:schemeClr val="tx2"/>
              </a:solidFill>
              <a:latin typeface="Angsana New"/>
              <a:cs typeface="Angsana New"/>
            </a:endParaRPr>
          </a:p>
        </p:txBody>
      </p:sp>
      <p:pic>
        <p:nvPicPr>
          <p:cNvPr id="4" name="Picture 3" descr="People sitting at computers in an office&#10;&#10;Description automatically generated">
            <a:extLst>
              <a:ext uri="{FF2B5EF4-FFF2-40B4-BE49-F238E27FC236}">
                <a16:creationId xmlns:a16="http://schemas.microsoft.com/office/drawing/2014/main" id="{C67FFDC6-5BB9-85BE-C27C-07DAD8F9A0C1}"/>
              </a:ext>
            </a:extLst>
          </p:cNvPr>
          <p:cNvPicPr>
            <a:picLocks noChangeAspect="1"/>
          </p:cNvPicPr>
          <p:nvPr/>
        </p:nvPicPr>
        <p:blipFill rotWithShape="1">
          <a:blip r:embed="rId2"/>
          <a:srcRect t="45431" b="897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648DDD-F8F3-4FE6-B65E-78E46EB4039E}"/>
              </a:ext>
            </a:extLst>
          </p:cNvPr>
          <p:cNvSpPr>
            <a:spLocks noGrp="1"/>
          </p:cNvSpPr>
          <p:nvPr>
            <p:ph idx="1"/>
          </p:nvPr>
        </p:nvSpPr>
        <p:spPr>
          <a:xfrm>
            <a:off x="4223982" y="3709308"/>
            <a:ext cx="7485413" cy="3247343"/>
          </a:xfrm>
        </p:spPr>
        <p:txBody>
          <a:bodyPr vert="horz" lIns="91440" tIns="45720" rIns="91440" bIns="45720" rtlCol="0" anchor="ctr">
            <a:noAutofit/>
          </a:bodyPr>
          <a:lstStyle/>
          <a:p>
            <a:pPr>
              <a:spcAft>
                <a:spcPts val="800"/>
              </a:spcAft>
            </a:pPr>
            <a:r>
              <a:rPr lang="en-IN" sz="1500" b="1" dirty="0">
                <a:effectLst/>
                <a:latin typeface="Batang"/>
                <a:ea typeface="Calibri" panose="020F0502020204030204" pitchFamily="34" charset="0"/>
                <a:cs typeface="Times New Roman"/>
              </a:rPr>
              <a:t>Adventure Works Cycles, the company on which the Adventure Works sample databases are based, is a large, multinational manufacturing company. The company manufactures and sells metal and composite bicycles to North American, European and Asian commercial markets. While its base operation is in Bothell, Washington with 290 employees, several regional sales teams are located throughout their market base.</a:t>
            </a:r>
            <a:endParaRPr lang="en-US" sz="1500" b="1" dirty="0">
              <a:cs typeface="Calibri" panose="020F0502020204030204"/>
            </a:endParaRPr>
          </a:p>
          <a:p>
            <a:pPr>
              <a:spcAft>
                <a:spcPts val="800"/>
              </a:spcAft>
            </a:pPr>
            <a:r>
              <a:rPr lang="en-IN" sz="1500" b="1" dirty="0">
                <a:effectLst/>
                <a:latin typeface="Batang"/>
                <a:ea typeface="Calibri" panose="020F0502020204030204" pitchFamily="34" charset="0"/>
                <a:cs typeface="Times New Roman"/>
              </a:rPr>
              <a:t>In 2000s, Adventure Works Cycles bought a small manufacturing plant in Mexico. Which manufactures several critical subcomponents for the Adventure Works Cycles product line. These subcomponents are shipped to the Bothell location for final product assembly. In 2001, this manufacturing plant became the sole manufacturer and distributor of the touring bicycle product group.</a:t>
            </a:r>
          </a:p>
          <a:p>
            <a:pPr marL="0" indent="0">
              <a:buNone/>
            </a:pPr>
            <a:endParaRPr lang="en-IN" sz="1500" b="1" dirty="0">
              <a:latin typeface="Batang"/>
              <a:ea typeface="Batang"/>
            </a:endParaRPr>
          </a:p>
        </p:txBody>
      </p:sp>
      <p:pic>
        <p:nvPicPr>
          <p:cNvPr id="5" name="Picture 4"/>
          <p:cNvPicPr>
            <a:picLocks noChangeAspect="1"/>
          </p:cNvPicPr>
          <p:nvPr/>
        </p:nvPicPr>
        <p:blipFill>
          <a:blip r:embed="rId3"/>
          <a:stretch>
            <a:fillRect/>
          </a:stretch>
        </p:blipFill>
        <p:spPr>
          <a:xfrm>
            <a:off x="526260" y="5886450"/>
            <a:ext cx="2530925" cy="881449"/>
          </a:xfrm>
          <a:prstGeom prst="rect">
            <a:avLst/>
          </a:prstGeom>
        </p:spPr>
      </p:pic>
    </p:spTree>
    <p:extLst>
      <p:ext uri="{BB962C8B-B14F-4D97-AF65-F5344CB8AC3E}">
        <p14:creationId xmlns:p14="http://schemas.microsoft.com/office/powerpoint/2010/main" val="149950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92750-D9EB-4084-B017-E9CE5DFB5693}"/>
              </a:ext>
            </a:extLst>
          </p:cNvPr>
          <p:cNvSpPr>
            <a:spLocks noGrp="1"/>
          </p:cNvSpPr>
          <p:nvPr>
            <p:ph type="title"/>
          </p:nvPr>
        </p:nvSpPr>
        <p:spPr>
          <a:xfrm>
            <a:off x="5297762" y="1689898"/>
            <a:ext cx="6251110" cy="694509"/>
          </a:xfrm>
        </p:spPr>
        <p:txBody>
          <a:bodyPr anchor="b">
            <a:normAutofit fontScale="90000"/>
          </a:bodyPr>
          <a:lstStyle/>
          <a:p>
            <a:r>
              <a:rPr lang="en-US" sz="5400" b="1" dirty="0">
                <a:solidFill>
                  <a:schemeClr val="tx2"/>
                </a:solidFill>
                <a:latin typeface="Angsana New"/>
                <a:ea typeface="Roboto"/>
                <a:cs typeface="Angsana New"/>
              </a:rPr>
              <a:t>BUSINESS </a:t>
            </a:r>
            <a:r>
              <a:rPr lang="en-US" sz="5400" b="1" dirty="0" smtClean="0">
                <a:solidFill>
                  <a:schemeClr val="tx2"/>
                </a:solidFill>
                <a:latin typeface="Angsana New"/>
                <a:ea typeface="Roboto"/>
                <a:cs typeface="Angsana New"/>
              </a:rPr>
              <a:t>GOALS</a:t>
            </a:r>
            <a:endParaRPr lang="en-IN" sz="5400" b="1" dirty="0">
              <a:solidFill>
                <a:schemeClr val="tx2"/>
              </a:solidFill>
              <a:latin typeface="Angsana New"/>
              <a:ea typeface="Roboto"/>
              <a:cs typeface="Angsana New"/>
            </a:endParaRPr>
          </a:p>
        </p:txBody>
      </p:sp>
      <p:pic>
        <p:nvPicPr>
          <p:cNvPr id="4" name="Picture 3" descr="A group of people sitting at a table&#10;&#10;Description automatically generated">
            <a:extLst>
              <a:ext uri="{FF2B5EF4-FFF2-40B4-BE49-F238E27FC236}">
                <a16:creationId xmlns:a16="http://schemas.microsoft.com/office/drawing/2014/main" id="{245412E5-7421-E4EE-BC8C-3B49480E6C54}"/>
              </a:ext>
            </a:extLst>
          </p:cNvPr>
          <p:cNvPicPr>
            <a:picLocks noChangeAspect="1"/>
          </p:cNvPicPr>
          <p:nvPr/>
        </p:nvPicPr>
        <p:blipFill rotWithShape="1">
          <a:blip r:embed="rId2"/>
          <a:srcRect l="36958" r="2484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B7FC7-C23D-439C-B71A-81515BACF161}"/>
              </a:ext>
            </a:extLst>
          </p:cNvPr>
          <p:cNvSpPr>
            <a:spLocks noGrp="1"/>
          </p:cNvSpPr>
          <p:nvPr>
            <p:ph idx="1"/>
          </p:nvPr>
        </p:nvSpPr>
        <p:spPr>
          <a:xfrm>
            <a:off x="5297762" y="2706624"/>
            <a:ext cx="6251110" cy="2031631"/>
          </a:xfrm>
        </p:spPr>
        <p:txBody>
          <a:bodyPr vert="horz" lIns="91440" tIns="45720" rIns="91440" bIns="45720" rtlCol="0">
            <a:normAutofit/>
          </a:bodyPr>
          <a:lstStyle/>
          <a:p>
            <a:pPr marL="0" indent="0">
              <a:buNone/>
            </a:pPr>
            <a:r>
              <a:rPr lang="en-IN" sz="2200" dirty="0">
                <a:effectLst/>
                <a:latin typeface="Batang"/>
                <a:ea typeface="Calibri" panose="020F0502020204030204" pitchFamily="34" charset="0"/>
                <a:cs typeface="Times New Roman"/>
              </a:rPr>
              <a:t>Coming off a successful fiscal year, Adventure Works Cycles is looking to broaden its market share by targeting </a:t>
            </a:r>
            <a:r>
              <a:rPr lang="en-IN" sz="2200" dirty="0" smtClean="0">
                <a:effectLst/>
                <a:latin typeface="Batang"/>
                <a:ea typeface="Calibri" panose="020F0502020204030204" pitchFamily="34" charset="0"/>
                <a:cs typeface="Times New Roman"/>
              </a:rPr>
              <a:t>its </a:t>
            </a:r>
            <a:r>
              <a:rPr lang="en-IN" sz="2200" dirty="0">
                <a:effectLst/>
                <a:latin typeface="Batang"/>
                <a:ea typeface="Calibri" panose="020F0502020204030204" pitchFamily="34" charset="0"/>
                <a:cs typeface="Times New Roman"/>
              </a:rPr>
              <a:t>sales to </a:t>
            </a:r>
            <a:r>
              <a:rPr lang="en-IN" sz="2200" dirty="0" smtClean="0">
                <a:effectLst/>
                <a:latin typeface="Batang"/>
                <a:ea typeface="Calibri" panose="020F0502020204030204" pitchFamily="34" charset="0"/>
                <a:cs typeface="Times New Roman"/>
              </a:rPr>
              <a:t>its </a:t>
            </a:r>
            <a:r>
              <a:rPr lang="en-IN" sz="2200" dirty="0">
                <a:effectLst/>
                <a:latin typeface="Batang"/>
                <a:ea typeface="Calibri" panose="020F0502020204030204" pitchFamily="34" charset="0"/>
                <a:cs typeface="Times New Roman"/>
              </a:rPr>
              <a:t>best customers, extending </a:t>
            </a:r>
            <a:r>
              <a:rPr lang="en-IN" sz="2200" dirty="0" smtClean="0">
                <a:effectLst/>
                <a:latin typeface="Batang"/>
                <a:ea typeface="Calibri" panose="020F0502020204030204" pitchFamily="34" charset="0"/>
                <a:cs typeface="Times New Roman"/>
              </a:rPr>
              <a:t>its </a:t>
            </a:r>
            <a:r>
              <a:rPr lang="en-IN" sz="2200" dirty="0">
                <a:effectLst/>
                <a:latin typeface="Batang"/>
                <a:ea typeface="Calibri" panose="020F0502020204030204" pitchFamily="34" charset="0"/>
                <a:cs typeface="Times New Roman"/>
              </a:rPr>
              <a:t>product availability through an external Web site, and reducing </a:t>
            </a:r>
            <a:r>
              <a:rPr lang="en-IN" sz="2200" dirty="0" smtClean="0">
                <a:effectLst/>
                <a:latin typeface="Batang"/>
                <a:ea typeface="Calibri" panose="020F0502020204030204" pitchFamily="34" charset="0"/>
                <a:cs typeface="Times New Roman"/>
              </a:rPr>
              <a:t>its </a:t>
            </a:r>
            <a:r>
              <a:rPr lang="en-IN" sz="2200" dirty="0">
                <a:effectLst/>
                <a:latin typeface="Batang"/>
                <a:ea typeface="Calibri" panose="020F0502020204030204" pitchFamily="34" charset="0"/>
                <a:cs typeface="Times New Roman"/>
              </a:rPr>
              <a:t>cost of sales through lower production costs.</a:t>
            </a:r>
          </a:p>
          <a:p>
            <a:pPr marL="0" indent="0">
              <a:buNone/>
            </a:pPr>
            <a:endParaRPr lang="en-IN" sz="2200" dirty="0">
              <a:latin typeface="Batang"/>
              <a:ea typeface="Batang"/>
            </a:endParaRPr>
          </a:p>
        </p:txBody>
      </p:sp>
      <p:pic>
        <p:nvPicPr>
          <p:cNvPr id="5" name="Picture 4"/>
          <p:cNvPicPr>
            <a:picLocks noChangeAspect="1"/>
          </p:cNvPicPr>
          <p:nvPr/>
        </p:nvPicPr>
        <p:blipFill>
          <a:blip r:embed="rId3"/>
          <a:stretch>
            <a:fillRect/>
          </a:stretch>
        </p:blipFill>
        <p:spPr>
          <a:xfrm>
            <a:off x="8423317" y="5685972"/>
            <a:ext cx="3365271" cy="1172028"/>
          </a:xfrm>
          <a:prstGeom prst="rect">
            <a:avLst/>
          </a:prstGeom>
        </p:spPr>
      </p:pic>
    </p:spTree>
    <p:extLst>
      <p:ext uri="{BB962C8B-B14F-4D97-AF65-F5344CB8AC3E}">
        <p14:creationId xmlns:p14="http://schemas.microsoft.com/office/powerpoint/2010/main" val="1546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84019" y="407800"/>
            <a:ext cx="10515600" cy="1325563"/>
          </a:xfrm>
        </p:spPr>
        <p:txBody>
          <a:bodyPr/>
          <a:lstStyle/>
          <a:p>
            <a:r>
              <a:rPr lang="en-US" dirty="0" smtClean="0">
                <a:solidFill>
                  <a:srgbClr val="FFFF00"/>
                </a:solidFill>
                <a:latin typeface="Book Antiqua" panose="02040602050305030304" pitchFamily="18" charset="0"/>
              </a:rPr>
              <a:t>DATA MODEL</a:t>
            </a:r>
            <a:endParaRPr lang="en-IN" dirty="0">
              <a:solidFill>
                <a:srgbClr val="FFFF00"/>
              </a:solidFill>
              <a:latin typeface="Book Antiqua" panose="02040602050305030304" pitchFamily="18" charset="0"/>
            </a:endParaRP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7037" y="1632255"/>
            <a:ext cx="11714018" cy="4990218"/>
          </a:xfrm>
          <a:prstGeom prst="rect">
            <a:avLst/>
          </a:prstGeom>
        </p:spPr>
      </p:pic>
    </p:spTree>
    <p:extLst>
      <p:ext uri="{BB962C8B-B14F-4D97-AF65-F5344CB8AC3E}">
        <p14:creationId xmlns:p14="http://schemas.microsoft.com/office/powerpoint/2010/main" val="1193237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7B36-7A86-4977-BF24-C133AC81D5F0}"/>
              </a:ext>
            </a:extLst>
          </p:cNvPr>
          <p:cNvSpPr>
            <a:spLocks noGrp="1"/>
          </p:cNvSpPr>
          <p:nvPr>
            <p:ph type="title"/>
          </p:nvPr>
        </p:nvSpPr>
        <p:spPr>
          <a:xfrm>
            <a:off x="838200" y="80989"/>
            <a:ext cx="10515600" cy="721130"/>
          </a:xfrm>
        </p:spPr>
        <p:txBody>
          <a:bodyPr>
            <a:normAutofit fontScale="90000"/>
          </a:bodyPr>
          <a:lstStyle/>
          <a:p>
            <a:pPr algn="ctr"/>
            <a:r>
              <a:rPr lang="en-US" sz="6500" b="1" u="sng" dirty="0">
                <a:solidFill>
                  <a:schemeClr val="tx2"/>
                </a:solidFill>
                <a:latin typeface="Angsana New"/>
                <a:ea typeface="Roboto"/>
                <a:cs typeface="Roboto"/>
              </a:rPr>
              <a:t>DASHBOARD OVERVIEW</a:t>
            </a:r>
            <a:endParaRPr lang="en-IN" sz="6500" b="1" u="sng" dirty="0">
              <a:solidFill>
                <a:schemeClr val="tx2"/>
              </a:solidFill>
              <a:latin typeface="Angsana New"/>
              <a:cs typeface="Angsana New"/>
            </a:endParaRPr>
          </a:p>
        </p:txBody>
      </p:sp>
      <p:pic>
        <p:nvPicPr>
          <p:cNvPr id="5" name="Content Placeholder 4"/>
          <p:cNvPicPr>
            <a:picLocks noGrp="1" noChangeAspect="1"/>
          </p:cNvPicPr>
          <p:nvPr>
            <p:ph idx="1"/>
          </p:nvPr>
        </p:nvPicPr>
        <p:blipFill>
          <a:blip r:embed="rId2"/>
          <a:stretch>
            <a:fillRect/>
          </a:stretch>
        </p:blipFill>
        <p:spPr>
          <a:xfrm>
            <a:off x="76200" y="877818"/>
            <a:ext cx="12039600" cy="5883200"/>
          </a:xfrm>
          <a:prstGeom prst="rect">
            <a:avLst/>
          </a:prstGeom>
        </p:spPr>
      </p:pic>
    </p:spTree>
    <p:extLst>
      <p:ext uri="{BB962C8B-B14F-4D97-AF65-F5344CB8AC3E}">
        <p14:creationId xmlns:p14="http://schemas.microsoft.com/office/powerpoint/2010/main" val="256047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521FD-29AB-4840-BF16-4FE25A53744C}"/>
              </a:ext>
            </a:extLst>
          </p:cNvPr>
          <p:cNvSpPr>
            <a:spLocks noGrp="1"/>
          </p:cNvSpPr>
          <p:nvPr>
            <p:ph type="title"/>
          </p:nvPr>
        </p:nvSpPr>
        <p:spPr>
          <a:xfrm>
            <a:off x="4567210" y="1635469"/>
            <a:ext cx="6894576" cy="1347651"/>
          </a:xfrm>
        </p:spPr>
        <p:txBody>
          <a:bodyPr vert="horz" lIns="91440" tIns="45720" rIns="91440" bIns="45720" rtlCol="0" anchor="b">
            <a:normAutofit fontScale="90000"/>
          </a:bodyPr>
          <a:lstStyle/>
          <a:p>
            <a:r>
              <a:rPr lang="en-IN" sz="5000" b="1" dirty="0" smtClean="0">
                <a:solidFill>
                  <a:schemeClr val="tx2"/>
                </a:solidFill>
                <a:latin typeface="Angsana New"/>
                <a:cs typeface="Angsana New"/>
              </a:rPr>
              <a:t>CONCLUSIONS</a:t>
            </a:r>
            <a:r>
              <a:rPr lang="en-IN" sz="5000" b="1" dirty="0">
                <a:solidFill>
                  <a:schemeClr val="tx2"/>
                </a:solidFill>
                <a:latin typeface="Angsana New"/>
              </a:rPr>
              <a:t/>
            </a:r>
            <a:br>
              <a:rPr lang="en-IN" sz="5000" b="1" dirty="0">
                <a:solidFill>
                  <a:schemeClr val="tx2"/>
                </a:solidFill>
                <a:latin typeface="Angsana New"/>
              </a:rPr>
            </a:br>
            <a:endParaRPr lang="en-IN" sz="5000" b="1" dirty="0">
              <a:solidFill>
                <a:schemeClr val="tx2"/>
              </a:solidFill>
              <a:latin typeface="Angsana New"/>
              <a:cs typeface="Angsana New"/>
            </a:endParaRPr>
          </a:p>
        </p:txBody>
      </p:sp>
      <p:pic>
        <p:nvPicPr>
          <p:cNvPr id="4" name="Picture 3" descr="A group of people sitting at a table with laptops&#10;&#10;Description automatically generated">
            <a:extLst>
              <a:ext uri="{FF2B5EF4-FFF2-40B4-BE49-F238E27FC236}">
                <a16:creationId xmlns:a16="http://schemas.microsoft.com/office/drawing/2014/main" id="{86109508-443A-DB49-1A39-D7FE7F1E87F8}"/>
              </a:ext>
            </a:extLst>
          </p:cNvPr>
          <p:cNvPicPr>
            <a:picLocks noChangeAspect="1"/>
          </p:cNvPicPr>
          <p:nvPr/>
        </p:nvPicPr>
        <p:blipFill rotWithShape="1">
          <a:blip r:embed="rId2"/>
          <a:srcRect l="4680" r="55875" b="-2"/>
          <a:stretch/>
        </p:blipFill>
        <p:spPr>
          <a:xfrm>
            <a:off x="20" y="1"/>
            <a:ext cx="4044676"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2520B-5F49-4A81-9E4B-6CF94C5BB8E7}"/>
              </a:ext>
            </a:extLst>
          </p:cNvPr>
          <p:cNvSpPr>
            <a:spLocks noGrp="1"/>
          </p:cNvSpPr>
          <p:nvPr>
            <p:ph idx="1"/>
          </p:nvPr>
        </p:nvSpPr>
        <p:spPr>
          <a:xfrm>
            <a:off x="4305954" y="2706624"/>
            <a:ext cx="7678346" cy="3541776"/>
          </a:xfrm>
        </p:spPr>
        <p:txBody>
          <a:bodyPr vert="horz" lIns="91440" tIns="45720" rIns="91440" bIns="45720" rtlCol="0" anchor="t">
            <a:normAutofit/>
          </a:bodyPr>
          <a:lstStyle/>
          <a:p>
            <a:pPr algn="just">
              <a:buFont typeface="Wingdings" panose="05000000000000000000" pitchFamily="2" charset="2"/>
              <a:buChar char="Ø"/>
            </a:pPr>
            <a:r>
              <a:rPr lang="en-IN" sz="1600" b="1" dirty="0">
                <a:latin typeface="Batang"/>
                <a:ea typeface="+mn-lt"/>
                <a:cs typeface="+mn-lt"/>
              </a:rPr>
              <a:t>Bike category Products are generating high revenue (96.46%).</a:t>
            </a:r>
            <a:endParaRPr lang="en-IN" sz="1600" b="1" dirty="0">
              <a:latin typeface="Batang"/>
              <a:ea typeface="Batang"/>
              <a:cs typeface="Calibri" panose="020F0502020204030204"/>
            </a:endParaRPr>
          </a:p>
          <a:p>
            <a:pPr algn="just">
              <a:buFont typeface="Wingdings" panose="05000000000000000000" pitchFamily="2" charset="2"/>
              <a:buChar char="Ø"/>
            </a:pPr>
            <a:r>
              <a:rPr lang="en-IN" sz="1600" b="1" dirty="0">
                <a:latin typeface="Batang"/>
                <a:ea typeface="+mn-lt"/>
                <a:cs typeface="+mn-lt"/>
              </a:rPr>
              <a:t>But the maximum count of products bought by the customers are Accessories Category Products (59.76%)</a:t>
            </a:r>
            <a:endParaRPr lang="en-IN" sz="1600" b="1" dirty="0">
              <a:latin typeface="Batang"/>
              <a:ea typeface="Batang"/>
            </a:endParaRPr>
          </a:p>
          <a:p>
            <a:pPr algn="just">
              <a:buFont typeface="Wingdings" panose="05000000000000000000" pitchFamily="2" charset="2"/>
              <a:buChar char="Ø"/>
            </a:pPr>
            <a:r>
              <a:rPr lang="en-IN" sz="1600" b="1" dirty="0">
                <a:latin typeface="Batang"/>
                <a:ea typeface="+mn-lt"/>
                <a:cs typeface="+mn-lt"/>
              </a:rPr>
              <a:t>Target Customers are 30-40 age </a:t>
            </a:r>
            <a:r>
              <a:rPr lang="en-IN" sz="1600" b="1" dirty="0" smtClean="0">
                <a:latin typeface="Batang"/>
                <a:ea typeface="+mn-lt"/>
                <a:cs typeface="+mn-lt"/>
              </a:rPr>
              <a:t>category customers</a:t>
            </a:r>
            <a:r>
              <a:rPr lang="en-IN" sz="1600" b="1" dirty="0">
                <a:latin typeface="Batang"/>
                <a:ea typeface="+mn-lt"/>
                <a:cs typeface="+mn-lt"/>
              </a:rPr>
              <a:t>.</a:t>
            </a:r>
            <a:endParaRPr lang="en-IN" sz="1600" b="1" dirty="0">
              <a:latin typeface="Batang"/>
              <a:ea typeface="Batang"/>
            </a:endParaRPr>
          </a:p>
          <a:p>
            <a:pPr algn="just">
              <a:buFont typeface="Wingdings" panose="05000000000000000000" pitchFamily="2" charset="2"/>
              <a:buChar char="Ø"/>
            </a:pPr>
            <a:r>
              <a:rPr lang="en-IN" sz="1600" b="1" dirty="0" smtClean="0">
                <a:latin typeface="Batang"/>
                <a:ea typeface="+mn-lt"/>
                <a:cs typeface="+mn-lt"/>
              </a:rPr>
              <a:t>The United </a:t>
            </a:r>
            <a:r>
              <a:rPr lang="en-IN" sz="1600" b="1" dirty="0">
                <a:latin typeface="Batang"/>
                <a:ea typeface="+mn-lt"/>
                <a:cs typeface="+mn-lt"/>
              </a:rPr>
              <a:t>States is earning </a:t>
            </a:r>
            <a:r>
              <a:rPr lang="en-IN" sz="1600" b="1" dirty="0" smtClean="0">
                <a:latin typeface="Batang"/>
                <a:ea typeface="+mn-lt"/>
                <a:cs typeface="+mn-lt"/>
              </a:rPr>
              <a:t>a high </a:t>
            </a:r>
            <a:r>
              <a:rPr lang="en-IN" sz="1600" b="1" dirty="0">
                <a:latin typeface="Batang"/>
                <a:ea typeface="+mn-lt"/>
                <a:cs typeface="+mn-lt"/>
              </a:rPr>
              <a:t>sales amount.</a:t>
            </a:r>
            <a:endParaRPr lang="en-IN" sz="1600" b="1" dirty="0">
              <a:latin typeface="Batang"/>
              <a:ea typeface="Batang"/>
            </a:endParaRPr>
          </a:p>
          <a:p>
            <a:pPr algn="just">
              <a:buFont typeface="Wingdings" panose="05000000000000000000" pitchFamily="2" charset="2"/>
              <a:buChar char="Ø"/>
            </a:pPr>
            <a:r>
              <a:rPr lang="en-IN" sz="1600" b="1" dirty="0">
                <a:latin typeface="Batang"/>
                <a:ea typeface="+mn-lt"/>
                <a:cs typeface="+mn-lt"/>
              </a:rPr>
              <a:t>U</a:t>
            </a:r>
            <a:r>
              <a:rPr lang="en-IN" sz="1600" b="1" dirty="0" smtClean="0">
                <a:latin typeface="Batang"/>
                <a:ea typeface="+mn-lt"/>
                <a:cs typeface="+mn-lt"/>
              </a:rPr>
              <a:t>nderstanding </a:t>
            </a:r>
            <a:r>
              <a:rPr lang="en-IN" sz="1600" b="1" dirty="0">
                <a:latin typeface="Batang"/>
                <a:ea typeface="+mn-lt"/>
                <a:cs typeface="+mn-lt"/>
              </a:rPr>
              <a:t>the purchase </a:t>
            </a:r>
            <a:r>
              <a:rPr lang="en-IN" sz="1600" b="1" dirty="0" smtClean="0">
                <a:latin typeface="Batang"/>
                <a:ea typeface="+mn-lt"/>
                <a:cs typeface="+mn-lt"/>
              </a:rPr>
              <a:t>behavior </a:t>
            </a:r>
            <a:r>
              <a:rPr lang="en-IN" sz="1600" b="1" dirty="0">
                <a:latin typeface="Batang"/>
                <a:ea typeface="+mn-lt"/>
                <a:cs typeface="+mn-lt"/>
              </a:rPr>
              <a:t>of target customers will help the organization </a:t>
            </a:r>
            <a:r>
              <a:rPr lang="en-IN" sz="1600" b="1" dirty="0" smtClean="0">
                <a:latin typeface="Batang"/>
                <a:ea typeface="+mn-lt"/>
                <a:cs typeface="+mn-lt"/>
              </a:rPr>
              <a:t>increase </a:t>
            </a:r>
            <a:r>
              <a:rPr lang="en-IN" sz="1600" b="1" dirty="0">
                <a:latin typeface="Batang"/>
                <a:ea typeface="+mn-lt"/>
                <a:cs typeface="+mn-lt"/>
              </a:rPr>
              <a:t>sales.</a:t>
            </a:r>
            <a:endParaRPr lang="en-IN" sz="1600" b="1" dirty="0">
              <a:latin typeface="Batang"/>
              <a:ea typeface="Batang"/>
            </a:endParaRPr>
          </a:p>
          <a:p>
            <a:pPr algn="just">
              <a:buFont typeface="Wingdings" panose="05000000000000000000" pitchFamily="2" charset="2"/>
              <a:buChar char="Ø"/>
            </a:pPr>
            <a:r>
              <a:rPr lang="en-IN" sz="1600" b="1" dirty="0">
                <a:latin typeface="Batang"/>
                <a:ea typeface="+mn-lt"/>
                <a:cs typeface="+mn-lt"/>
              </a:rPr>
              <a:t>Cost control </a:t>
            </a:r>
            <a:r>
              <a:rPr lang="en-IN" sz="1600" b="1" dirty="0" smtClean="0">
                <a:latin typeface="Batang"/>
                <a:ea typeface="+mn-lt"/>
                <a:cs typeface="+mn-lt"/>
              </a:rPr>
              <a:t>factors </a:t>
            </a:r>
            <a:r>
              <a:rPr lang="en-IN" sz="1600" b="1" dirty="0">
                <a:latin typeface="Batang"/>
                <a:ea typeface="+mn-lt"/>
                <a:cs typeface="+mn-lt"/>
              </a:rPr>
              <a:t>can be achieved by </a:t>
            </a:r>
            <a:r>
              <a:rPr lang="en-IN" sz="1600" b="1" dirty="0" smtClean="0">
                <a:latin typeface="Batang"/>
                <a:ea typeface="+mn-lt"/>
                <a:cs typeface="+mn-lt"/>
              </a:rPr>
              <a:t>stopping </a:t>
            </a:r>
            <a:r>
              <a:rPr lang="en-IN" sz="1600" b="1" dirty="0">
                <a:latin typeface="Batang"/>
                <a:ea typeface="+mn-lt"/>
                <a:cs typeface="+mn-lt"/>
              </a:rPr>
              <a:t>manufacturing more products </a:t>
            </a:r>
            <a:r>
              <a:rPr lang="en-IN" sz="1600" b="1" dirty="0" smtClean="0">
                <a:latin typeface="Batang"/>
                <a:ea typeface="+mn-lt"/>
                <a:cs typeface="+mn-lt"/>
              </a:rPr>
              <a:t>that </a:t>
            </a:r>
            <a:r>
              <a:rPr lang="en-IN" sz="1600" b="1" dirty="0">
                <a:latin typeface="Batang"/>
                <a:ea typeface="+mn-lt"/>
                <a:cs typeface="+mn-lt"/>
              </a:rPr>
              <a:t>are not </a:t>
            </a:r>
            <a:r>
              <a:rPr lang="en-IN" sz="1600" b="1" dirty="0" smtClean="0">
                <a:latin typeface="Batang"/>
                <a:ea typeface="+mn-lt"/>
                <a:cs typeface="+mn-lt"/>
              </a:rPr>
              <a:t>generating profits. (</a:t>
            </a:r>
            <a:r>
              <a:rPr lang="en-IN" sz="1600" b="1" dirty="0">
                <a:latin typeface="Batang"/>
                <a:ea typeface="+mn-lt"/>
                <a:cs typeface="+mn-lt"/>
              </a:rPr>
              <a:t>components category products)</a:t>
            </a:r>
            <a:endParaRPr lang="en-IN" sz="1600" b="1" dirty="0">
              <a:latin typeface="Batang"/>
              <a:ea typeface="Batang"/>
            </a:endParaRPr>
          </a:p>
          <a:p>
            <a:pPr algn="just">
              <a:buFont typeface="Wingdings" panose="05000000000000000000" pitchFamily="2" charset="2"/>
              <a:buChar char="Ø"/>
            </a:pPr>
            <a:r>
              <a:rPr lang="en-IN" sz="1600" b="1" dirty="0">
                <a:latin typeface="Batang"/>
                <a:ea typeface="+mn-lt"/>
                <a:cs typeface="+mn-lt"/>
              </a:rPr>
              <a:t>To reduce </a:t>
            </a:r>
            <a:r>
              <a:rPr lang="en-IN" sz="1600" b="1" dirty="0" smtClean="0">
                <a:latin typeface="Batang"/>
                <a:ea typeface="+mn-lt"/>
                <a:cs typeface="+mn-lt"/>
              </a:rPr>
              <a:t>production costs Organizations </a:t>
            </a:r>
            <a:r>
              <a:rPr lang="en-IN" sz="1600" b="1" dirty="0">
                <a:latin typeface="Batang"/>
                <a:ea typeface="+mn-lt"/>
                <a:cs typeface="+mn-lt"/>
              </a:rPr>
              <a:t>can follow lean manufacturing, </a:t>
            </a:r>
            <a:r>
              <a:rPr lang="en-IN" sz="1600" b="1" dirty="0" smtClean="0">
                <a:latin typeface="Batang"/>
                <a:ea typeface="+mn-lt"/>
                <a:cs typeface="+mn-lt"/>
              </a:rPr>
              <a:t>automate work, Negotiate </a:t>
            </a:r>
            <a:r>
              <a:rPr lang="en-IN" sz="1600" b="1" dirty="0">
                <a:latin typeface="Batang"/>
                <a:ea typeface="+mn-lt"/>
                <a:cs typeface="+mn-lt"/>
              </a:rPr>
              <a:t>with suppliers, </a:t>
            </a:r>
            <a:r>
              <a:rPr lang="en-IN" sz="1600" b="1" dirty="0" smtClean="0">
                <a:latin typeface="Batang"/>
                <a:ea typeface="+mn-lt"/>
                <a:cs typeface="+mn-lt"/>
              </a:rPr>
              <a:t>and control wastage, </a:t>
            </a:r>
            <a:r>
              <a:rPr lang="en-IN" sz="1600" b="1" dirty="0">
                <a:latin typeface="Batang"/>
                <a:ea typeface="+mn-lt"/>
                <a:cs typeface="+mn-lt"/>
              </a:rPr>
              <a:t>and Product Quality.</a:t>
            </a:r>
            <a:endParaRPr lang="en-IN" sz="1600" b="1" dirty="0">
              <a:latin typeface="Batang"/>
              <a:ea typeface="Batang"/>
            </a:endParaRPr>
          </a:p>
        </p:txBody>
      </p:sp>
    </p:spTree>
    <p:extLst>
      <p:ext uri="{BB962C8B-B14F-4D97-AF65-F5344CB8AC3E}">
        <p14:creationId xmlns:p14="http://schemas.microsoft.com/office/powerpoint/2010/main" val="304067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72A9E0-8DDB-46E9-A813-BFCB5CEEAFB8}"/>
              </a:ext>
            </a:extLst>
          </p:cNvPr>
          <p:cNvSpPr>
            <a:spLocks noGrp="1"/>
          </p:cNvSpPr>
          <p:nvPr>
            <p:ph idx="1"/>
          </p:nvPr>
        </p:nvSpPr>
        <p:spPr>
          <a:xfrm>
            <a:off x="110506" y="2966458"/>
            <a:ext cx="4690094" cy="3891542"/>
          </a:xfrm>
        </p:spPr>
        <p:txBody>
          <a:bodyPr vert="horz" lIns="91440" tIns="45720" rIns="91440" bIns="45720" rtlCol="0" anchor="t">
            <a:normAutofit/>
          </a:bodyPr>
          <a:lstStyle/>
          <a:p>
            <a:pPr marL="0" indent="0" algn="ctr">
              <a:buNone/>
            </a:pPr>
            <a:r>
              <a:rPr lang="en-IN" sz="1600" b="1" dirty="0">
                <a:latin typeface="Batang"/>
                <a:ea typeface="Batang"/>
                <a:cs typeface="Calibri"/>
              </a:rPr>
              <a:t>         </a:t>
            </a:r>
            <a:endParaRPr lang="en-US" dirty="0"/>
          </a:p>
          <a:p>
            <a:pPr marL="0" indent="0" algn="ctr">
              <a:buNone/>
            </a:pPr>
            <a:endParaRPr lang="en-IN" sz="2000" b="1" dirty="0">
              <a:latin typeface="Batang"/>
              <a:ea typeface="Batang"/>
              <a:cs typeface="Calibri"/>
            </a:endParaRPr>
          </a:p>
          <a:p>
            <a:pPr marL="0" indent="0" algn="ctr">
              <a:buNone/>
            </a:pPr>
            <a:r>
              <a:rPr lang="en-IN" sz="2000" b="1" dirty="0">
                <a:latin typeface="Batang"/>
                <a:ea typeface="Batang"/>
                <a:cs typeface="Calibri"/>
              </a:rPr>
              <a:t> </a:t>
            </a:r>
            <a:r>
              <a:rPr lang="en-IN" sz="2000" b="1" u="sng" dirty="0">
                <a:latin typeface="Batang"/>
                <a:ea typeface="Batang"/>
                <a:cs typeface="Calibri"/>
              </a:rPr>
              <a:t>GROUP </a:t>
            </a:r>
            <a:r>
              <a:rPr lang="en-IN" sz="2000" b="1" u="sng" dirty="0" smtClean="0">
                <a:latin typeface="Batang"/>
                <a:ea typeface="Batang"/>
                <a:cs typeface="Calibri"/>
              </a:rPr>
              <a:t>NO 3</a:t>
            </a:r>
            <a:endParaRPr lang="en-IN" sz="2000" b="1" dirty="0">
              <a:latin typeface="Batang"/>
              <a:ea typeface="Batang"/>
              <a:cs typeface="Calibri"/>
            </a:endParaRPr>
          </a:p>
          <a:p>
            <a:pPr marL="0" indent="0">
              <a:buNone/>
            </a:pPr>
            <a:r>
              <a:rPr lang="en-IN" sz="1600" b="1" dirty="0">
                <a:latin typeface="Batang"/>
                <a:ea typeface="Batang"/>
                <a:cs typeface="Calibri"/>
              </a:rPr>
              <a:t>HARSHAL</a:t>
            </a:r>
          </a:p>
          <a:p>
            <a:pPr marL="0" indent="0">
              <a:buNone/>
            </a:pPr>
            <a:r>
              <a:rPr lang="en-IN" sz="1600" b="1" dirty="0">
                <a:latin typeface="Batang"/>
                <a:ea typeface="Batang"/>
                <a:cs typeface="Calibri"/>
              </a:rPr>
              <a:t>ASHWINI</a:t>
            </a:r>
          </a:p>
          <a:p>
            <a:pPr marL="0" indent="0">
              <a:buNone/>
            </a:pPr>
            <a:r>
              <a:rPr lang="en-IN" sz="1600" b="1" dirty="0">
                <a:latin typeface="Batang"/>
                <a:ea typeface="Batang"/>
                <a:cs typeface="Calibri"/>
              </a:rPr>
              <a:t>SREEHARI</a:t>
            </a:r>
          </a:p>
          <a:p>
            <a:pPr marL="0" indent="0">
              <a:buNone/>
            </a:pPr>
            <a:r>
              <a:rPr lang="en-IN" sz="1600" b="1" dirty="0" smtClean="0">
                <a:latin typeface="Batang"/>
                <a:ea typeface="Batang"/>
                <a:cs typeface="Calibri"/>
              </a:rPr>
              <a:t>VYSHAKH P</a:t>
            </a:r>
            <a:endParaRPr lang="en-IN" sz="1600" b="1" dirty="0">
              <a:latin typeface="Batang"/>
              <a:ea typeface="Batang"/>
              <a:cs typeface="Calibri"/>
            </a:endParaRPr>
          </a:p>
          <a:p>
            <a:pPr marL="0" indent="0">
              <a:buNone/>
            </a:pPr>
            <a:r>
              <a:rPr lang="en-IN" sz="1600" b="1" dirty="0">
                <a:latin typeface="Batang"/>
                <a:ea typeface="Batang"/>
                <a:cs typeface="Calibri"/>
              </a:rPr>
              <a:t>AKANSH</a:t>
            </a:r>
          </a:p>
          <a:p>
            <a:pPr marL="0" indent="0">
              <a:buNone/>
            </a:pPr>
            <a:r>
              <a:rPr lang="en-IN" sz="1600" b="1" dirty="0">
                <a:latin typeface="Batang"/>
                <a:ea typeface="Batang"/>
                <a:cs typeface="Calibri"/>
              </a:rPr>
              <a:t>DEVI </a:t>
            </a:r>
          </a:p>
          <a:p>
            <a:pPr marL="0" indent="0">
              <a:buNone/>
            </a:pPr>
            <a:r>
              <a:rPr lang="en-IN" sz="1600" b="1" dirty="0">
                <a:latin typeface="Batang"/>
                <a:ea typeface="Batang"/>
                <a:cs typeface="Calibri"/>
              </a:rPr>
              <a:t>LAZIM</a:t>
            </a:r>
          </a:p>
          <a:p>
            <a:pPr marL="0" indent="0" algn="ctr">
              <a:buNone/>
            </a:pPr>
            <a:endParaRPr lang="en-IN" sz="1600" b="1" dirty="0">
              <a:latin typeface="Batang"/>
              <a:ea typeface="Batang"/>
              <a:cs typeface="Calibri"/>
            </a:endParaRPr>
          </a:p>
        </p:txBody>
      </p:sp>
      <p:pic>
        <p:nvPicPr>
          <p:cNvPr id="4" name="Picture 3">
            <a:extLst>
              <a:ext uri="{FF2B5EF4-FFF2-40B4-BE49-F238E27FC236}">
                <a16:creationId xmlns:a16="http://schemas.microsoft.com/office/drawing/2014/main" id="{0F55BFCA-6082-369D-C5B6-E5B0E91AF399}"/>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7626" r="17146"/>
          <a:stretch/>
        </p:blipFill>
        <p:spPr>
          <a:xfrm>
            <a:off x="5758016" y="10"/>
            <a:ext cx="643246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3FB9DCE0-7C2B-CE9E-34EF-F9477A798F66}"/>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pic>
        <p:nvPicPr>
          <p:cNvPr id="7" name="Picture 6"/>
          <p:cNvPicPr>
            <a:picLocks noChangeAspect="1"/>
          </p:cNvPicPr>
          <p:nvPr/>
        </p:nvPicPr>
        <p:blipFill>
          <a:blip r:embed="rId5"/>
          <a:stretch>
            <a:fillRect/>
          </a:stretch>
        </p:blipFill>
        <p:spPr>
          <a:xfrm>
            <a:off x="302905" y="210012"/>
            <a:ext cx="4149070" cy="2936982"/>
          </a:xfrm>
          <a:prstGeom prst="rect">
            <a:avLst/>
          </a:prstGeom>
        </p:spPr>
      </p:pic>
      <p:pic>
        <p:nvPicPr>
          <p:cNvPr id="8" name="Picture 7"/>
          <p:cNvPicPr>
            <a:picLocks noChangeAspect="1"/>
          </p:cNvPicPr>
          <p:nvPr/>
        </p:nvPicPr>
        <p:blipFill>
          <a:blip r:embed="rId6"/>
          <a:stretch>
            <a:fillRect/>
          </a:stretch>
        </p:blipFill>
        <p:spPr>
          <a:xfrm>
            <a:off x="2053606" y="4202397"/>
            <a:ext cx="2857500" cy="1600200"/>
          </a:xfrm>
          <a:prstGeom prst="rect">
            <a:avLst/>
          </a:prstGeom>
        </p:spPr>
      </p:pic>
    </p:spTree>
    <p:extLst>
      <p:ext uri="{BB962C8B-B14F-4D97-AF65-F5344CB8AC3E}">
        <p14:creationId xmlns:p14="http://schemas.microsoft.com/office/powerpoint/2010/main" val="20054757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220</TotalTime>
  <Words>310</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Angsana New</vt:lpstr>
      <vt:lpstr>Arial</vt:lpstr>
      <vt:lpstr>Batang</vt:lpstr>
      <vt:lpstr>Book Antiqua</vt:lpstr>
      <vt:lpstr>Calibri</vt:lpstr>
      <vt:lpstr>Calibri Light</vt:lpstr>
      <vt:lpstr>Roboto</vt:lpstr>
      <vt:lpstr>Times New Roman</vt:lpstr>
      <vt:lpstr>Wingdings</vt:lpstr>
      <vt:lpstr>Office Theme</vt:lpstr>
      <vt:lpstr>ADVENTURE WORKS CYCLES</vt:lpstr>
      <vt:lpstr>PowerPoint Presentation</vt:lpstr>
      <vt:lpstr>ABOUT COMPANY</vt:lpstr>
      <vt:lpstr>BUSINESS GOALS</vt:lpstr>
      <vt:lpstr>DATA MODEL</vt:lpstr>
      <vt:lpstr>DASHBOARD OVERVIEW</vt:lpstr>
      <vt:lpstr>CONCLUSIONS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 CYCLES</dc:title>
  <dc:creator>Lazim AbdulMajeed</dc:creator>
  <cp:lastModifiedBy>Vysakh</cp:lastModifiedBy>
  <cp:revision>451</cp:revision>
  <dcterms:created xsi:type="dcterms:W3CDTF">2024-01-08T10:58:24Z</dcterms:created>
  <dcterms:modified xsi:type="dcterms:W3CDTF">2024-01-13T05:39:07Z</dcterms:modified>
</cp:coreProperties>
</file>